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1"/>
  </p:sldMasterIdLst>
  <p:sldIdLst>
    <p:sldId id="256" r:id="rId2"/>
    <p:sldId id="257" r:id="rId3"/>
    <p:sldId id="258" r:id="rId4"/>
    <p:sldId id="259" r:id="rId5"/>
    <p:sldId id="260" r:id="rId6"/>
    <p:sldId id="261" r:id="rId7"/>
    <p:sldId id="262" r:id="rId8"/>
    <p:sldId id="263" r:id="rId9"/>
    <p:sldId id="264" r:id="rId10"/>
    <p:sldId id="275" r:id="rId11"/>
    <p:sldId id="265" r:id="rId12"/>
    <p:sldId id="266" r:id="rId13"/>
    <p:sldId id="267" r:id="rId14"/>
    <p:sldId id="276" r:id="rId15"/>
    <p:sldId id="268" r:id="rId16"/>
    <p:sldId id="274" r:id="rId17"/>
    <p:sldId id="269" r:id="rId18"/>
    <p:sldId id="270" r:id="rId19"/>
    <p:sldId id="27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CCE10B-65B3-98F3-D59F-6AE366EC74B2}" v="26" dt="2023-04-18T08:09:03.3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931" y="4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613FBB4-2848-453E-9501-ED0F746F240B}"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374962-877C-45BF-91B5-201D6DD79B2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449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13FBB4-2848-453E-9501-ED0F746F240B}"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374962-877C-45BF-91B5-201D6DD79B26}" type="slidenum">
              <a:rPr lang="en-IN" smtClean="0"/>
              <a:t>‹#›</a:t>
            </a:fld>
            <a:endParaRPr lang="en-IN"/>
          </a:p>
        </p:txBody>
      </p:sp>
    </p:spTree>
    <p:extLst>
      <p:ext uri="{BB962C8B-B14F-4D97-AF65-F5344CB8AC3E}">
        <p14:creationId xmlns:p14="http://schemas.microsoft.com/office/powerpoint/2010/main" val="1234871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13FBB4-2848-453E-9501-ED0F746F240B}"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374962-877C-45BF-91B5-201D6DD79B26}"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314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13FBB4-2848-453E-9501-ED0F746F240B}"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374962-877C-45BF-91B5-201D6DD79B26}" type="slidenum">
              <a:rPr lang="en-IN" smtClean="0"/>
              <a:t>‹#›</a:t>
            </a:fld>
            <a:endParaRPr lang="en-IN"/>
          </a:p>
        </p:txBody>
      </p:sp>
    </p:spTree>
    <p:extLst>
      <p:ext uri="{BB962C8B-B14F-4D97-AF65-F5344CB8AC3E}">
        <p14:creationId xmlns:p14="http://schemas.microsoft.com/office/powerpoint/2010/main" val="2588303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13FBB4-2848-453E-9501-ED0F746F240B}"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C374962-877C-45BF-91B5-201D6DD79B2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121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13FBB4-2848-453E-9501-ED0F746F240B}"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374962-877C-45BF-91B5-201D6DD79B26}" type="slidenum">
              <a:rPr lang="en-IN" smtClean="0"/>
              <a:t>‹#›</a:t>
            </a:fld>
            <a:endParaRPr lang="en-IN"/>
          </a:p>
        </p:txBody>
      </p:sp>
    </p:spTree>
    <p:extLst>
      <p:ext uri="{BB962C8B-B14F-4D97-AF65-F5344CB8AC3E}">
        <p14:creationId xmlns:p14="http://schemas.microsoft.com/office/powerpoint/2010/main" val="1135004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13FBB4-2848-453E-9501-ED0F746F240B}" type="datetimeFigureOut">
              <a:rPr lang="en-IN" smtClean="0"/>
              <a:t>18-04-2023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C374962-877C-45BF-91B5-201D6DD79B26}" type="slidenum">
              <a:rPr lang="en-IN" smtClean="0"/>
              <a:t>‹#›</a:t>
            </a:fld>
            <a:endParaRPr lang="en-IN"/>
          </a:p>
        </p:txBody>
      </p:sp>
    </p:spTree>
    <p:extLst>
      <p:ext uri="{BB962C8B-B14F-4D97-AF65-F5344CB8AC3E}">
        <p14:creationId xmlns:p14="http://schemas.microsoft.com/office/powerpoint/2010/main" val="11778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13FBB4-2848-453E-9501-ED0F746F240B}" type="datetimeFigureOut">
              <a:rPr lang="en-IN" smtClean="0"/>
              <a:t>18-04-2023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C374962-877C-45BF-91B5-201D6DD79B26}" type="slidenum">
              <a:rPr lang="en-IN" smtClean="0"/>
              <a:t>‹#›</a:t>
            </a:fld>
            <a:endParaRPr lang="en-IN"/>
          </a:p>
        </p:txBody>
      </p:sp>
    </p:spTree>
    <p:extLst>
      <p:ext uri="{BB962C8B-B14F-4D97-AF65-F5344CB8AC3E}">
        <p14:creationId xmlns:p14="http://schemas.microsoft.com/office/powerpoint/2010/main" val="2286370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13FBB4-2848-453E-9501-ED0F746F240B}" type="datetimeFigureOut">
              <a:rPr lang="en-IN" smtClean="0"/>
              <a:t>18-04-2023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C374962-877C-45BF-91B5-201D6DD79B26}" type="slidenum">
              <a:rPr lang="en-IN" smtClean="0"/>
              <a:t>‹#›</a:t>
            </a:fld>
            <a:endParaRPr lang="en-IN"/>
          </a:p>
        </p:txBody>
      </p:sp>
    </p:spTree>
    <p:extLst>
      <p:ext uri="{BB962C8B-B14F-4D97-AF65-F5344CB8AC3E}">
        <p14:creationId xmlns:p14="http://schemas.microsoft.com/office/powerpoint/2010/main" val="99365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613FBB4-2848-453E-9501-ED0F746F240B}"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374962-877C-45BF-91B5-201D6DD79B26}" type="slidenum">
              <a:rPr lang="en-IN" smtClean="0"/>
              <a:t>‹#›</a:t>
            </a:fld>
            <a:endParaRPr lang="en-IN"/>
          </a:p>
        </p:txBody>
      </p:sp>
    </p:spTree>
    <p:extLst>
      <p:ext uri="{BB962C8B-B14F-4D97-AF65-F5344CB8AC3E}">
        <p14:creationId xmlns:p14="http://schemas.microsoft.com/office/powerpoint/2010/main" val="2508109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13FBB4-2848-453E-9501-ED0F746F240B}"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C374962-877C-45BF-91B5-201D6DD79B26}" type="slidenum">
              <a:rPr lang="en-IN" smtClean="0"/>
              <a:t>‹#›</a:t>
            </a:fld>
            <a:endParaRPr lang="en-I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527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613FBB4-2848-453E-9501-ED0F746F240B}" type="datetimeFigureOut">
              <a:rPr lang="en-IN" smtClean="0"/>
              <a:t>18-04-2023</a:t>
            </a:fld>
            <a:endParaRPr lang="en-IN"/>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C374962-877C-45BF-91B5-201D6DD79B26}"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51297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22E1-E989-413B-A7E6-86E1C8D4AD04}"/>
              </a:ext>
            </a:extLst>
          </p:cNvPr>
          <p:cNvSpPr>
            <a:spLocks noGrp="1"/>
          </p:cNvSpPr>
          <p:nvPr>
            <p:ph type="ctrTitle"/>
          </p:nvPr>
        </p:nvSpPr>
        <p:spPr>
          <a:xfrm>
            <a:off x="-1439334" y="4511273"/>
            <a:ext cx="9547013" cy="2346727"/>
          </a:xfrm>
        </p:spPr>
        <p:txBody>
          <a:bodyPr>
            <a:normAutofit/>
          </a:bodyPr>
          <a:lstStyle/>
          <a:p>
            <a:r>
              <a:rPr lang="en-US" sz="4000" b="1" dirty="0">
                <a:solidFill>
                  <a:schemeClr val="tx1"/>
                </a:solidFill>
              </a:rPr>
              <a:t> CLOUD Serverless </a:t>
            </a:r>
            <a:r>
              <a:rPr lang="en-US" sz="4000" b="1" dirty="0" err="1">
                <a:solidFill>
                  <a:schemeClr val="tx1"/>
                </a:solidFill>
              </a:rPr>
              <a:t>COmputing</a:t>
            </a:r>
          </a:p>
        </p:txBody>
      </p:sp>
      <p:sp>
        <p:nvSpPr>
          <p:cNvPr id="4" name="object 4">
            <a:extLst>
              <a:ext uri="{FF2B5EF4-FFF2-40B4-BE49-F238E27FC236}">
                <a16:creationId xmlns:a16="http://schemas.microsoft.com/office/drawing/2014/main" id="{AD9D10BD-28A1-4C36-9385-2E55FD16BBC7}"/>
              </a:ext>
            </a:extLst>
          </p:cNvPr>
          <p:cNvSpPr txBox="1">
            <a:spLocks noGrp="1"/>
          </p:cNvSpPr>
          <p:nvPr>
            <p:ph type="subTitle" idx="1"/>
          </p:nvPr>
        </p:nvSpPr>
        <p:spPr>
          <a:xfrm>
            <a:off x="8541877" y="5214924"/>
            <a:ext cx="7767637" cy="939424"/>
          </a:xfrm>
          <a:prstGeom prst="rect">
            <a:avLst/>
          </a:prstGeom>
          <a:noFill/>
          <a:ln w="9525" cap="flat" cmpd="sng" algn="ctr">
            <a:noFill/>
            <a:prstDash val="solid"/>
            <a:round/>
            <a:headEnd type="none" w="med" len="med"/>
            <a:tailEnd type="none" w="med" len="med"/>
          </a:ln>
        </p:spPr>
        <p:txBody>
          <a:bodyPr wrap="square" lIns="0" tIns="0" rIns="0" bIns="0">
            <a:spAutoFit/>
          </a:bodyPr>
          <a:lstStyle/>
          <a:p>
            <a:pPr algn="l" eaLnBrk="0" fontAlgn="auto" hangingPunct="0">
              <a:lnSpc>
                <a:spcPts val="1464"/>
              </a:lnSpc>
              <a:buSzTx/>
              <a:buFontTx/>
              <a:buNone/>
            </a:pPr>
            <a:r>
              <a:rPr dirty="0">
                <a:ln w="9525" cap="flat" cmpd="sng" algn="ctr">
                  <a:noFill/>
                  <a:prstDash val="solid"/>
                  <a:round/>
                  <a:headEnd type="none" w="med" len="med"/>
                  <a:tailEnd type="none" w="med" len="med"/>
                </a:ln>
                <a:solidFill>
                  <a:schemeClr val="tx1"/>
                </a:solidFill>
                <a:latin typeface="Berlin Sans FB" panose="020E0602020502020306" pitchFamily="34" charset="0"/>
                <a:cs typeface="Calibri"/>
              </a:rPr>
              <a:t>NAME: PRIYANKA ANNAPUREDDY</a:t>
            </a:r>
          </a:p>
          <a:p>
            <a:pPr algn="l" eaLnBrk="0" fontAlgn="auto" hangingPunct="0">
              <a:lnSpc>
                <a:spcPts val="1464"/>
              </a:lnSpc>
              <a:spcBef>
                <a:spcPts val="1169"/>
              </a:spcBef>
              <a:buSzTx/>
              <a:buFontTx/>
              <a:buNone/>
            </a:pPr>
            <a:r>
              <a:rPr dirty="0">
                <a:ln w="9525" cap="flat" cmpd="sng" algn="ctr">
                  <a:noFill/>
                  <a:prstDash val="solid"/>
                  <a:round/>
                  <a:headEnd type="none" w="med" len="med"/>
                  <a:tailEnd type="none" w="med" len="med"/>
                </a:ln>
                <a:solidFill>
                  <a:schemeClr val="tx1"/>
                </a:solidFill>
                <a:latin typeface="Berlin Sans FB" panose="020E0602020502020306" pitchFamily="34" charset="0"/>
                <a:cs typeface="Calibri"/>
              </a:rPr>
              <a:t>REG ID: 2000032121</a:t>
            </a:r>
          </a:p>
          <a:p>
            <a:pPr algn="l" eaLnBrk="0" fontAlgn="auto" hangingPunct="0">
              <a:lnSpc>
                <a:spcPts val="1464"/>
              </a:lnSpc>
              <a:spcBef>
                <a:spcPts val="1219"/>
              </a:spcBef>
              <a:buSzTx/>
              <a:buFontTx/>
              <a:buNone/>
            </a:pPr>
            <a:r>
              <a:rPr dirty="0">
                <a:ln w="9525" cap="flat" cmpd="sng" algn="ctr">
                  <a:noFill/>
                  <a:prstDash val="solid"/>
                  <a:round/>
                  <a:headEnd type="none" w="med" len="med"/>
                  <a:tailEnd type="none" w="med" len="med"/>
                </a:ln>
                <a:solidFill>
                  <a:schemeClr val="tx1"/>
                </a:solidFill>
                <a:latin typeface="Berlin Sans FB"/>
                <a:cs typeface="Calibri"/>
              </a:rPr>
              <a:t>SEC: </a:t>
            </a:r>
            <a:r>
              <a:rPr lang="en-US" dirty="0">
                <a:ln w="9525" cap="flat" cmpd="sng" algn="ctr">
                  <a:noFill/>
                  <a:prstDash val="solid"/>
                  <a:round/>
                  <a:headEnd type="none" w="med" len="med"/>
                  <a:tailEnd type="none" w="med" len="med"/>
                </a:ln>
                <a:solidFill>
                  <a:schemeClr val="tx1"/>
                </a:solidFill>
                <a:latin typeface="Berlin Sans FB"/>
                <a:cs typeface="Calibri"/>
              </a:rPr>
              <a:t>13</a:t>
            </a:r>
            <a:endParaRPr dirty="0">
              <a:ln w="9525" cap="flat" cmpd="sng" algn="ctr">
                <a:noFill/>
                <a:prstDash val="solid"/>
                <a:round/>
                <a:headEnd type="none" w="med" len="med"/>
                <a:tailEnd type="none" w="med" len="med"/>
              </a:ln>
              <a:solidFill>
                <a:schemeClr val="tx1"/>
              </a:solidFill>
              <a:latin typeface="Berlin Sans FB"/>
              <a:cs typeface="Calibri"/>
            </a:endParaRPr>
          </a:p>
        </p:txBody>
      </p:sp>
    </p:spTree>
    <p:extLst>
      <p:ext uri="{BB962C8B-B14F-4D97-AF65-F5344CB8AC3E}">
        <p14:creationId xmlns:p14="http://schemas.microsoft.com/office/powerpoint/2010/main" val="561479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30FAA9-6482-48EE-960E-1ADBE22B624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88720" y="431800"/>
            <a:ext cx="10129520" cy="5994400"/>
          </a:xfrm>
          <a:prstGeom prst="rect">
            <a:avLst/>
          </a:prstGeom>
        </p:spPr>
      </p:pic>
    </p:spTree>
    <p:extLst>
      <p:ext uri="{BB962C8B-B14F-4D97-AF65-F5344CB8AC3E}">
        <p14:creationId xmlns:p14="http://schemas.microsoft.com/office/powerpoint/2010/main" val="4170027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588BD8D-6A71-41AB-AE89-DE305A5F6C8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97280" y="416560"/>
            <a:ext cx="10119360" cy="5831840"/>
          </a:xfrm>
          <a:prstGeom prst="rect">
            <a:avLst/>
          </a:prstGeom>
        </p:spPr>
      </p:pic>
    </p:spTree>
    <p:extLst>
      <p:ext uri="{BB962C8B-B14F-4D97-AF65-F5344CB8AC3E}">
        <p14:creationId xmlns:p14="http://schemas.microsoft.com/office/powerpoint/2010/main" val="2208637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0D09B6B-FD02-4C52-943D-71172263B8D8}"/>
              </a:ext>
            </a:extLst>
          </p:cNvPr>
          <p:cNvPicPr/>
          <p:nvPr/>
        </p:nvPicPr>
        <p:blipFill>
          <a:blip r:embed="rId2"/>
          <a:stretch>
            <a:fillRect/>
          </a:stretch>
        </p:blipFill>
        <p:spPr>
          <a:xfrm>
            <a:off x="1168400" y="487680"/>
            <a:ext cx="9987280" cy="5852160"/>
          </a:xfrm>
          <a:prstGeom prst="rect">
            <a:avLst/>
          </a:prstGeom>
        </p:spPr>
      </p:pic>
    </p:spTree>
    <p:extLst>
      <p:ext uri="{BB962C8B-B14F-4D97-AF65-F5344CB8AC3E}">
        <p14:creationId xmlns:p14="http://schemas.microsoft.com/office/powerpoint/2010/main" val="1605256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0624349C-3EF7-43F6-9442-BCD0DAEE1B7C}"/>
              </a:ext>
            </a:extLst>
          </p:cNvPr>
          <p:cNvPicPr/>
          <p:nvPr/>
        </p:nvPicPr>
        <p:blipFill>
          <a:blip r:embed="rId2"/>
          <a:stretch>
            <a:fillRect/>
          </a:stretch>
        </p:blipFill>
        <p:spPr>
          <a:xfrm>
            <a:off x="1584960" y="1341120"/>
            <a:ext cx="9499600" cy="5252720"/>
          </a:xfrm>
          <a:prstGeom prst="rect">
            <a:avLst/>
          </a:prstGeom>
        </p:spPr>
      </p:pic>
      <p:sp>
        <p:nvSpPr>
          <p:cNvPr id="3" name="Rectangle 2">
            <a:extLst>
              <a:ext uri="{FF2B5EF4-FFF2-40B4-BE49-F238E27FC236}">
                <a16:creationId xmlns:a16="http://schemas.microsoft.com/office/drawing/2014/main" id="{B5610726-ED94-4E45-A804-15BE2531DB19}"/>
              </a:ext>
            </a:extLst>
          </p:cNvPr>
          <p:cNvSpPr/>
          <p:nvPr/>
        </p:nvSpPr>
        <p:spPr>
          <a:xfrm>
            <a:off x="1391920" y="109909"/>
            <a:ext cx="8564880" cy="1347805"/>
          </a:xfrm>
          <a:prstGeom prst="rect">
            <a:avLst/>
          </a:prstGeom>
        </p:spPr>
        <p:txBody>
          <a:bodyPr wrap="square">
            <a:spAutoFit/>
          </a:bodyPr>
          <a:lstStyle/>
          <a:p>
            <a:pPr marL="342900" lvl="0" indent="-342900">
              <a:lnSpc>
                <a:spcPct val="115000"/>
              </a:lnSpc>
              <a:spcAft>
                <a:spcPts val="0"/>
              </a:spcAft>
              <a:buFont typeface="+mj-lt"/>
              <a:buAutoNum type="arabicPeriod"/>
            </a:pPr>
            <a:r>
              <a:rPr lang="en-IN" dirty="0">
                <a:latin typeface="Calibri" panose="020F0502020204030204" pitchFamily="34" charset="0"/>
                <a:ea typeface="MS Mincho" panose="02020609040205080304" pitchFamily="49" charset="-128"/>
                <a:cs typeface="Times New Roman" panose="02020603050405020304" pitchFamily="18" charset="0"/>
              </a:rPr>
              <a:t>After verifying, click on publish on the top right, give a name to the bot &amp; alias name, and then click on go to channels. C</a:t>
            </a:r>
            <a:r>
              <a:rPr lang="en-US" dirty="0">
                <a:latin typeface="Segoe UI" panose="020B0502040204020203" pitchFamily="34" charset="0"/>
                <a:ea typeface="MS Mincho" panose="02020609040205080304" pitchFamily="49" charset="-128"/>
                <a:cs typeface="Times New Roman" panose="02020603050405020304" pitchFamily="18" charset="0"/>
              </a:rPr>
              <a:t>lick on activate and copy the </a:t>
            </a:r>
            <a:r>
              <a:rPr lang="en-US" dirty="0" err="1">
                <a:latin typeface="Segoe UI" panose="020B0502040204020203" pitchFamily="34" charset="0"/>
                <a:ea typeface="MS Mincho" panose="02020609040205080304" pitchFamily="49" charset="-128"/>
                <a:cs typeface="Times New Roman" panose="02020603050405020304" pitchFamily="18" charset="0"/>
              </a:rPr>
              <a:t>url</a:t>
            </a:r>
            <a:r>
              <a:rPr lang="en-US" dirty="0">
                <a:latin typeface="Segoe UI" panose="020B0502040204020203" pitchFamily="34" charset="0"/>
                <a:ea typeface="MS Mincho" panose="02020609040205080304" pitchFamily="49" charset="-128"/>
                <a:cs typeface="Times New Roman" panose="02020603050405020304" pitchFamily="18" charset="0"/>
              </a:rPr>
              <a:t> given below.</a:t>
            </a:r>
            <a:endParaRPr lang="en-IN" dirty="0">
              <a:latin typeface="Calibri" panose="020F0502020204030204" pitchFamily="34" charset="0"/>
              <a:ea typeface="MS Mincho" panose="02020609040205080304" pitchFamily="49" charset="-128"/>
              <a:cs typeface="Times New Roman" panose="02020603050405020304" pitchFamily="18" charset="0"/>
            </a:endParaRPr>
          </a:p>
          <a:p>
            <a:pPr marL="342900" lvl="0" indent="-342900">
              <a:lnSpc>
                <a:spcPct val="115000"/>
              </a:lnSpc>
              <a:spcAft>
                <a:spcPts val="0"/>
              </a:spcAft>
              <a:buFont typeface="+mj-lt"/>
              <a:buAutoNum type="arabicPeriod"/>
            </a:pPr>
            <a:r>
              <a:rPr lang="en-IN" dirty="0">
                <a:latin typeface="Calibri" panose="020F0502020204030204" pitchFamily="34" charset="0"/>
                <a:ea typeface="MS Mincho" panose="02020609040205080304" pitchFamily="49" charset="-128"/>
                <a:cs typeface="Times New Roman" panose="02020603050405020304" pitchFamily="18" charset="0"/>
              </a:rPr>
              <a:t>Now, open developers.facebook.com and then login with your Facebook account &gt; My Apps &gt; Create app</a:t>
            </a:r>
          </a:p>
        </p:txBody>
      </p:sp>
    </p:spTree>
    <p:extLst>
      <p:ext uri="{BB962C8B-B14F-4D97-AF65-F5344CB8AC3E}">
        <p14:creationId xmlns:p14="http://schemas.microsoft.com/office/powerpoint/2010/main" val="327946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5E9C041F-477F-4464-896B-CE85F25A533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03680" y="731520"/>
            <a:ext cx="9347200" cy="5466080"/>
          </a:xfrm>
          <a:prstGeom prst="rect">
            <a:avLst/>
          </a:prstGeom>
        </p:spPr>
      </p:pic>
    </p:spTree>
    <p:extLst>
      <p:ext uri="{BB962C8B-B14F-4D97-AF65-F5344CB8AC3E}">
        <p14:creationId xmlns:p14="http://schemas.microsoft.com/office/powerpoint/2010/main" val="1098259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740D231-AF53-400D-9950-86FE563B1D1F}"/>
              </a:ext>
            </a:extLst>
          </p:cNvPr>
          <p:cNvSpPr/>
          <p:nvPr/>
        </p:nvSpPr>
        <p:spPr>
          <a:xfrm>
            <a:off x="847540" y="388121"/>
            <a:ext cx="10206540" cy="1157112"/>
          </a:xfrm>
          <a:prstGeom prst="rect">
            <a:avLst/>
          </a:prstGeom>
        </p:spPr>
        <p:txBody>
          <a:bodyPr wrap="square">
            <a:spAutoFit/>
          </a:bodyPr>
          <a:lstStyle/>
          <a:p>
            <a:pPr marL="342900" lvl="0" indent="-342900">
              <a:lnSpc>
                <a:spcPct val="115000"/>
              </a:lnSpc>
              <a:spcAft>
                <a:spcPts val="1000"/>
              </a:spcAft>
              <a:buFont typeface="+mj-lt"/>
              <a:buAutoNum type="arabicPeriod"/>
            </a:pPr>
            <a:r>
              <a:rPr lang="en-IN" dirty="0">
                <a:latin typeface="Calibri" panose="020F0502020204030204" pitchFamily="34" charset="0"/>
                <a:ea typeface="MS Mincho" panose="02020609040205080304" pitchFamily="49" charset="-128"/>
                <a:cs typeface="Times New Roman" panose="02020603050405020304" pitchFamily="18" charset="0"/>
              </a:rPr>
              <a:t>Select Business in type and app name in details</a:t>
            </a:r>
          </a:p>
          <a:p>
            <a:pPr marL="342900" lvl="0" indent="-342900">
              <a:lnSpc>
                <a:spcPct val="115000"/>
              </a:lnSpc>
              <a:spcAft>
                <a:spcPts val="1000"/>
              </a:spcAft>
              <a:buFont typeface="+mj-lt"/>
              <a:buAutoNum type="arabicPeriod"/>
            </a:pPr>
            <a:r>
              <a:rPr lang="en-IN" dirty="0"/>
              <a:t>In products, click on set up for messenger application. In Access Token section click on add/remove pages. Above copied link should be pasted in the Webhooks &gt; add </a:t>
            </a:r>
            <a:r>
              <a:rPr lang="en-IN" dirty="0" err="1"/>
              <a:t>callback</a:t>
            </a:r>
            <a:r>
              <a:rPr lang="en-IN" dirty="0"/>
              <a:t> </a:t>
            </a:r>
            <a:r>
              <a:rPr lang="en-IN" dirty="0" err="1"/>
              <a:t>url</a:t>
            </a:r>
            <a:r>
              <a:rPr lang="en-IN" dirty="0"/>
              <a:t>.</a:t>
            </a:r>
            <a:endParaRPr lang="en-IN" dirty="0">
              <a:latin typeface="Calibri" panose="020F0502020204030204" pitchFamily="34" charset="0"/>
              <a:ea typeface="MS Mincho" panose="02020609040205080304" pitchFamily="49" charset="-128"/>
              <a:cs typeface="Times New Roman" panose="02020603050405020304" pitchFamily="18" charset="0"/>
            </a:endParaRPr>
          </a:p>
        </p:txBody>
      </p:sp>
      <p:pic>
        <p:nvPicPr>
          <p:cNvPr id="4" name="Picture 3" descr="Graphical user interface, text, application&#10;&#10;Description automatically generated">
            <a:extLst>
              <a:ext uri="{FF2B5EF4-FFF2-40B4-BE49-F238E27FC236}">
                <a16:creationId xmlns:a16="http://schemas.microsoft.com/office/drawing/2014/main" id="{E827B1B4-C3CC-465F-8AE3-93A5526DEBF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90320" y="1545233"/>
            <a:ext cx="9936480" cy="5048607"/>
          </a:xfrm>
          <a:prstGeom prst="rect">
            <a:avLst/>
          </a:prstGeom>
        </p:spPr>
      </p:pic>
    </p:spTree>
    <p:extLst>
      <p:ext uri="{BB962C8B-B14F-4D97-AF65-F5344CB8AC3E}">
        <p14:creationId xmlns:p14="http://schemas.microsoft.com/office/powerpoint/2010/main" val="420230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942E5D-EDEC-4EE6-8EA0-47BB00AFBCA3}"/>
              </a:ext>
            </a:extLst>
          </p:cNvPr>
          <p:cNvPicPr/>
          <p:nvPr/>
        </p:nvPicPr>
        <p:blipFill>
          <a:blip r:embed="rId2"/>
          <a:stretch>
            <a:fillRect/>
          </a:stretch>
        </p:blipFill>
        <p:spPr>
          <a:xfrm>
            <a:off x="1300480" y="1049606"/>
            <a:ext cx="9519920" cy="5405119"/>
          </a:xfrm>
          <a:prstGeom prst="rect">
            <a:avLst/>
          </a:prstGeom>
        </p:spPr>
      </p:pic>
      <p:sp>
        <p:nvSpPr>
          <p:cNvPr id="3" name="Rectangle 2">
            <a:extLst>
              <a:ext uri="{FF2B5EF4-FFF2-40B4-BE49-F238E27FC236}">
                <a16:creationId xmlns:a16="http://schemas.microsoft.com/office/drawing/2014/main" id="{465A0709-DDA6-4018-A06D-4D501C68FAA4}"/>
              </a:ext>
            </a:extLst>
          </p:cNvPr>
          <p:cNvSpPr/>
          <p:nvPr/>
        </p:nvSpPr>
        <p:spPr>
          <a:xfrm>
            <a:off x="934720" y="403275"/>
            <a:ext cx="10210800" cy="646331"/>
          </a:xfrm>
          <a:prstGeom prst="rect">
            <a:avLst/>
          </a:prstGeom>
        </p:spPr>
        <p:txBody>
          <a:bodyPr wrap="square">
            <a:spAutoFit/>
          </a:bodyPr>
          <a:lstStyle/>
          <a:p>
            <a:r>
              <a:rPr lang="en-IN" dirty="0">
                <a:latin typeface="Calibri" panose="020F0502020204030204" pitchFamily="34" charset="0"/>
                <a:ea typeface="MS Mincho" panose="02020609040205080304" pitchFamily="49" charset="-128"/>
                <a:cs typeface="Times New Roman" panose="02020603050405020304" pitchFamily="18" charset="0"/>
              </a:rPr>
              <a:t>Click on save intent and then click on Build. You can test the responses of the bot using Test </a:t>
            </a:r>
            <a:r>
              <a:rPr lang="en-IN" dirty="0" err="1">
                <a:latin typeface="Calibri" panose="020F0502020204030204" pitchFamily="34" charset="0"/>
                <a:ea typeface="MS Mincho" panose="02020609040205080304" pitchFamily="49" charset="-128"/>
                <a:cs typeface="Times New Roman" panose="02020603050405020304" pitchFamily="18" charset="0"/>
              </a:rPr>
              <a:t>ChatBot</a:t>
            </a:r>
            <a:r>
              <a:rPr lang="en-IN" dirty="0">
                <a:latin typeface="Calibri" panose="020F0502020204030204" pitchFamily="34" charset="0"/>
                <a:ea typeface="MS Mincho" panose="02020609040205080304" pitchFamily="49" charset="-128"/>
                <a:cs typeface="Times New Roman" panose="02020603050405020304" pitchFamily="18" charset="0"/>
              </a:rPr>
              <a:t> in the right panel</a:t>
            </a:r>
            <a:endParaRPr lang="en-IN" dirty="0"/>
          </a:p>
        </p:txBody>
      </p:sp>
    </p:spTree>
    <p:extLst>
      <p:ext uri="{BB962C8B-B14F-4D97-AF65-F5344CB8AC3E}">
        <p14:creationId xmlns:p14="http://schemas.microsoft.com/office/powerpoint/2010/main" val="2467458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text, application&#10;&#10;Description automatically generated">
            <a:extLst>
              <a:ext uri="{FF2B5EF4-FFF2-40B4-BE49-F238E27FC236}">
                <a16:creationId xmlns:a16="http://schemas.microsoft.com/office/drawing/2014/main" id="{30052D44-068C-4CC1-952B-6FAA1645C334}"/>
              </a:ext>
            </a:extLst>
          </p:cNvPr>
          <p:cNvPicPr/>
          <p:nvPr/>
        </p:nvPicPr>
        <p:blipFill>
          <a:blip r:embed="rId2"/>
          <a:stretch>
            <a:fillRect/>
          </a:stretch>
        </p:blipFill>
        <p:spPr>
          <a:xfrm>
            <a:off x="1188720" y="0"/>
            <a:ext cx="10129520" cy="6055360"/>
          </a:xfrm>
          <a:prstGeom prst="rect">
            <a:avLst/>
          </a:prstGeom>
        </p:spPr>
      </p:pic>
      <p:sp>
        <p:nvSpPr>
          <p:cNvPr id="3" name="Rectangle 2">
            <a:extLst>
              <a:ext uri="{FF2B5EF4-FFF2-40B4-BE49-F238E27FC236}">
                <a16:creationId xmlns:a16="http://schemas.microsoft.com/office/drawing/2014/main" id="{A12AFC1C-DB54-45EF-86DE-809141894047}"/>
              </a:ext>
            </a:extLst>
          </p:cNvPr>
          <p:cNvSpPr/>
          <p:nvPr/>
        </p:nvSpPr>
        <p:spPr>
          <a:xfrm>
            <a:off x="897161" y="6200570"/>
            <a:ext cx="4687758" cy="390300"/>
          </a:xfrm>
          <a:prstGeom prst="rect">
            <a:avLst/>
          </a:prstGeom>
        </p:spPr>
        <p:txBody>
          <a:bodyPr wrap="none">
            <a:spAutoFit/>
          </a:bodyPr>
          <a:lstStyle/>
          <a:p>
            <a:pPr marL="228600">
              <a:lnSpc>
                <a:spcPct val="115000"/>
              </a:lnSpc>
              <a:spcAft>
                <a:spcPts val="1000"/>
              </a:spcAft>
            </a:pPr>
            <a:r>
              <a:rPr lang="en-US" dirty="0">
                <a:latin typeface="Segoe UI" panose="020B0502040204020203" pitchFamily="34" charset="0"/>
                <a:ea typeface="MS Mincho" panose="02020609040205080304" pitchFamily="49" charset="-128"/>
                <a:cs typeface="Times New Roman" panose="02020603050405020304" pitchFamily="18" charset="0"/>
              </a:rPr>
              <a:t>click on add subscription&gt;messages&gt;save</a:t>
            </a:r>
            <a:endParaRPr lang="en-IN" dirty="0">
              <a:latin typeface="Calibri" panose="020F0502020204030204" pitchFamily="34"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0364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AB1C1D-1796-4E64-93D3-2E97CC231FF9}"/>
              </a:ext>
            </a:extLst>
          </p:cNvPr>
          <p:cNvPicPr/>
          <p:nvPr/>
        </p:nvPicPr>
        <p:blipFill>
          <a:blip r:embed="rId2"/>
          <a:stretch>
            <a:fillRect/>
          </a:stretch>
        </p:blipFill>
        <p:spPr>
          <a:xfrm>
            <a:off x="1524000" y="944880"/>
            <a:ext cx="9408160" cy="5537200"/>
          </a:xfrm>
          <a:prstGeom prst="rect">
            <a:avLst/>
          </a:prstGeom>
        </p:spPr>
      </p:pic>
      <p:sp>
        <p:nvSpPr>
          <p:cNvPr id="3" name="Rectangle 2">
            <a:extLst>
              <a:ext uri="{FF2B5EF4-FFF2-40B4-BE49-F238E27FC236}">
                <a16:creationId xmlns:a16="http://schemas.microsoft.com/office/drawing/2014/main" id="{20AAD667-1C0A-4AE3-8EE8-59657BAF5A0B}"/>
              </a:ext>
            </a:extLst>
          </p:cNvPr>
          <p:cNvSpPr/>
          <p:nvPr/>
        </p:nvSpPr>
        <p:spPr>
          <a:xfrm>
            <a:off x="1422400" y="375920"/>
            <a:ext cx="8300720" cy="369332"/>
          </a:xfrm>
          <a:prstGeom prst="rect">
            <a:avLst/>
          </a:prstGeom>
        </p:spPr>
        <p:txBody>
          <a:bodyPr wrap="square">
            <a:spAutoFit/>
          </a:bodyPr>
          <a:lstStyle/>
          <a:p>
            <a:r>
              <a:rPr lang="en-IN" dirty="0">
                <a:latin typeface="Calibri" panose="020F0502020204030204" pitchFamily="34" charset="0"/>
                <a:ea typeface="MS Mincho" panose="02020609040205080304" pitchFamily="49" charset="-128"/>
                <a:cs typeface="Times New Roman" panose="02020603050405020304" pitchFamily="18" charset="0"/>
              </a:rPr>
              <a:t>THE CHATBOT IS WORKING SUCCESSFULLY FOR THE FACEBOOK PAGE</a:t>
            </a:r>
            <a:endParaRPr lang="en-IN" dirty="0"/>
          </a:p>
        </p:txBody>
      </p:sp>
    </p:spTree>
    <p:extLst>
      <p:ext uri="{BB962C8B-B14F-4D97-AF65-F5344CB8AC3E}">
        <p14:creationId xmlns:p14="http://schemas.microsoft.com/office/powerpoint/2010/main" val="958205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AD2B5-D7F1-4C63-94E1-BD676F076937}"/>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2635943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6669-C11F-431C-9B78-63EAAAEA0624}"/>
              </a:ext>
            </a:extLst>
          </p:cNvPr>
          <p:cNvSpPr>
            <a:spLocks noGrp="1"/>
          </p:cNvSpPr>
          <p:nvPr>
            <p:ph type="title"/>
          </p:nvPr>
        </p:nvSpPr>
        <p:spPr/>
        <p:txBody>
          <a:bodyPr>
            <a:noAutofit/>
          </a:bodyPr>
          <a:lstStyle/>
          <a:p>
            <a:r>
              <a:rPr lang="en-IN" sz="2800" dirty="0">
                <a:solidFill>
                  <a:schemeClr val="tx1"/>
                </a:solidFill>
              </a:rPr>
              <a:t>Build a serverless chatbot (voice and text) with Amazon Lex and integrate with Facebook</a:t>
            </a:r>
            <a:br>
              <a:rPr lang="en-IN" sz="2800" dirty="0">
                <a:solidFill>
                  <a:schemeClr val="tx1"/>
                </a:solidFill>
              </a:rPr>
            </a:br>
            <a:endParaRPr lang="en-IN" sz="2800" dirty="0">
              <a:solidFill>
                <a:schemeClr val="tx1"/>
              </a:solidFill>
            </a:endParaRPr>
          </a:p>
        </p:txBody>
      </p:sp>
      <p:pic>
        <p:nvPicPr>
          <p:cNvPr id="5" name="Content Placeholder 4">
            <a:extLst>
              <a:ext uri="{FF2B5EF4-FFF2-40B4-BE49-F238E27FC236}">
                <a16:creationId xmlns:a16="http://schemas.microsoft.com/office/drawing/2014/main" id="{8E445B2C-C688-4F44-A5B1-ADB067F8DF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6625" y="1642168"/>
            <a:ext cx="5662887" cy="4351929"/>
          </a:xfrm>
        </p:spPr>
      </p:pic>
      <p:pic>
        <p:nvPicPr>
          <p:cNvPr id="1026" name="Picture 2" descr="See the source image">
            <a:extLst>
              <a:ext uri="{FF2B5EF4-FFF2-40B4-BE49-F238E27FC236}">
                <a16:creationId xmlns:a16="http://schemas.microsoft.com/office/drawing/2014/main" id="{2881F8B4-663D-438F-83C4-C9F334F456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512" y="1642168"/>
            <a:ext cx="916305" cy="9356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68FD63AA-36E0-4E44-A529-1B7C965051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033" y="2406939"/>
            <a:ext cx="2688763" cy="268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3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8A1C9-129C-4A31-8BA6-0560E4B6F9CC}"/>
              </a:ext>
            </a:extLst>
          </p:cNvPr>
          <p:cNvSpPr>
            <a:spLocks noGrp="1"/>
          </p:cNvSpPr>
          <p:nvPr>
            <p:ph type="title"/>
          </p:nvPr>
        </p:nvSpPr>
        <p:spPr/>
        <p:txBody>
          <a:bodyPr/>
          <a:lstStyle/>
          <a:p>
            <a:r>
              <a:rPr lang="en-US" dirty="0">
                <a:solidFill>
                  <a:schemeClr val="tx1"/>
                </a:solidFill>
              </a:rPr>
              <a:t>WHAT IS AMAZON LEX?</a:t>
            </a:r>
            <a:endParaRPr lang="en-IN" dirty="0">
              <a:solidFill>
                <a:schemeClr val="tx1"/>
              </a:solidFill>
            </a:endParaRPr>
          </a:p>
        </p:txBody>
      </p:sp>
      <p:sp>
        <p:nvSpPr>
          <p:cNvPr id="3" name="Content Placeholder 2">
            <a:extLst>
              <a:ext uri="{FF2B5EF4-FFF2-40B4-BE49-F238E27FC236}">
                <a16:creationId xmlns:a16="http://schemas.microsoft.com/office/drawing/2014/main" id="{C76DA5EB-F5C2-440F-A101-3A0C49A14E6A}"/>
              </a:ext>
            </a:extLst>
          </p:cNvPr>
          <p:cNvSpPr>
            <a:spLocks noGrp="1"/>
          </p:cNvSpPr>
          <p:nvPr>
            <p:ph sz="half" idx="1"/>
          </p:nvPr>
        </p:nvSpPr>
        <p:spPr>
          <a:xfrm>
            <a:off x="921521" y="1924595"/>
            <a:ext cx="5174479" cy="4644823"/>
          </a:xfrm>
        </p:spPr>
        <p:txBody>
          <a:bodyPr>
            <a:normAutofit fontScale="92500"/>
          </a:bodyPr>
          <a:lstStyle/>
          <a:p>
            <a:pPr>
              <a:buFont typeface="Wingdings" panose="05000000000000000000" pitchFamily="2" charset="2"/>
              <a:buChar char="q"/>
            </a:pPr>
            <a:r>
              <a:rPr lang="en-US" dirty="0"/>
              <a:t>Amazon Lex is an AWS service for building conversational interfaces for applications using voice and text. </a:t>
            </a:r>
          </a:p>
          <a:p>
            <a:pPr>
              <a:buFont typeface="Wingdings" panose="05000000000000000000" pitchFamily="2" charset="2"/>
              <a:buChar char="q"/>
            </a:pPr>
            <a:r>
              <a:rPr lang="en-US" dirty="0"/>
              <a:t>Amazon Lex provides the deep functionality and flexibility of natural language understanding (NLU) and automatic speech recognition (ASR) so you can build highly engaging user experiences with lifelike, conversational interactions, and create new categories of products. </a:t>
            </a:r>
          </a:p>
          <a:p>
            <a:pPr>
              <a:buFont typeface="Wingdings" panose="05000000000000000000" pitchFamily="2" charset="2"/>
              <a:buChar char="q"/>
            </a:pPr>
            <a:r>
              <a:rPr lang="en-US" dirty="0"/>
              <a:t>The same deep learning engine that powers Amazon Alexa is now available to developers, enabling us to build sophisticated, natural language chatbots into our new and existing applications using the Amazon Lex.</a:t>
            </a:r>
            <a:endParaRPr lang="en-IN" dirty="0"/>
          </a:p>
        </p:txBody>
      </p:sp>
      <p:pic>
        <p:nvPicPr>
          <p:cNvPr id="3074" name="Picture 2" descr="Image result for AMAZON LEX">
            <a:extLst>
              <a:ext uri="{FF2B5EF4-FFF2-40B4-BE49-F238E27FC236}">
                <a16:creationId xmlns:a16="http://schemas.microsoft.com/office/drawing/2014/main" id="{7301BA59-1A13-4F3C-9392-691DDDBFDE9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13032" y="2084832"/>
            <a:ext cx="3533775"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545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7FF98E0-6DD3-429C-A735-E230FF3B272D}"/>
              </a:ext>
            </a:extLst>
          </p:cNvPr>
          <p:cNvSpPr>
            <a:spLocks noGrp="1"/>
          </p:cNvSpPr>
          <p:nvPr>
            <p:ph sz="half" idx="2"/>
          </p:nvPr>
        </p:nvSpPr>
        <p:spPr>
          <a:xfrm>
            <a:off x="675745" y="792480"/>
            <a:ext cx="8725950" cy="5248882"/>
          </a:xfrm>
        </p:spPr>
        <p:txBody>
          <a:bodyPr/>
          <a:lstStyle/>
          <a:p>
            <a:r>
              <a:rPr lang="en-US" dirty="0"/>
              <a:t>Amazon Lex is a fully managed artificial intelligence (AI) service with advanced natural language models to design, build, test, and deploy conversational interfaces in applications.</a:t>
            </a:r>
            <a:endParaRPr lang="en-IN" dirty="0"/>
          </a:p>
        </p:txBody>
      </p:sp>
      <p:pic>
        <p:nvPicPr>
          <p:cNvPr id="4098" name="Picture 2" descr="https://d1.awsstatic.com/product-marketing/Lex/diagrams/product-page-diagram_Amazon-Lex.4227debf7110b1f16add010b55be881aa37fbd7b.png">
            <a:extLst>
              <a:ext uri="{FF2B5EF4-FFF2-40B4-BE49-F238E27FC236}">
                <a16:creationId xmlns:a16="http://schemas.microsoft.com/office/drawing/2014/main" id="{63BC7C3F-D9B3-4356-8B17-5F7A42469E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24" t="7644" r="12306" b="5655"/>
          <a:stretch/>
        </p:blipFill>
        <p:spPr bwMode="auto">
          <a:xfrm>
            <a:off x="1036320" y="2150081"/>
            <a:ext cx="10262176" cy="3891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76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42B2F-3B7B-4432-BE30-A0EB9E802810}"/>
              </a:ext>
            </a:extLst>
          </p:cNvPr>
          <p:cNvSpPr>
            <a:spLocks noGrp="1"/>
          </p:cNvSpPr>
          <p:nvPr>
            <p:ph type="title"/>
          </p:nvPr>
        </p:nvSpPr>
        <p:spPr/>
        <p:txBody>
          <a:bodyPr/>
          <a:lstStyle/>
          <a:p>
            <a:r>
              <a:rPr lang="en-US" dirty="0">
                <a:solidFill>
                  <a:schemeClr val="tx1"/>
                </a:solidFill>
              </a:rPr>
              <a:t>STEPS TO BUILD A CHATBOT USING AMAZON LEX</a:t>
            </a:r>
            <a:endParaRPr lang="en-IN" dirty="0">
              <a:solidFill>
                <a:schemeClr val="tx1"/>
              </a:solidFill>
            </a:endParaRPr>
          </a:p>
        </p:txBody>
      </p:sp>
      <p:sp>
        <p:nvSpPr>
          <p:cNvPr id="3" name="Content Placeholder 2">
            <a:extLst>
              <a:ext uri="{FF2B5EF4-FFF2-40B4-BE49-F238E27FC236}">
                <a16:creationId xmlns:a16="http://schemas.microsoft.com/office/drawing/2014/main" id="{9AB5E5BB-1D14-4888-8623-BF2188BBB952}"/>
              </a:ext>
            </a:extLst>
          </p:cNvPr>
          <p:cNvSpPr>
            <a:spLocks noGrp="1"/>
          </p:cNvSpPr>
          <p:nvPr>
            <p:ph idx="1"/>
          </p:nvPr>
        </p:nvSpPr>
        <p:spPr/>
        <p:txBody>
          <a:bodyPr/>
          <a:lstStyle/>
          <a:p>
            <a:r>
              <a:rPr lang="en-US" sz="2400" dirty="0"/>
              <a:t>Create an Amazon Lex bot</a:t>
            </a:r>
          </a:p>
          <a:p>
            <a:r>
              <a:rPr lang="en-US" sz="2400" dirty="0"/>
              <a:t>Create a Facebook application</a:t>
            </a:r>
          </a:p>
          <a:p>
            <a:r>
              <a:rPr lang="en-US" sz="2400" dirty="0"/>
              <a:t>Integrate Facebook Messenger with your Amazon Lex bot</a:t>
            </a:r>
          </a:p>
          <a:p>
            <a:r>
              <a:rPr lang="en-US" sz="2400" dirty="0"/>
              <a:t>Validate the integration</a:t>
            </a:r>
          </a:p>
          <a:p>
            <a:endParaRPr lang="en-IN" dirty="0"/>
          </a:p>
        </p:txBody>
      </p:sp>
      <p:pic>
        <p:nvPicPr>
          <p:cNvPr id="5122" name="Picture 2" descr="See the source image">
            <a:extLst>
              <a:ext uri="{FF2B5EF4-FFF2-40B4-BE49-F238E27FC236}">
                <a16:creationId xmlns:a16="http://schemas.microsoft.com/office/drawing/2014/main" id="{AA890ACE-7A15-48CF-8E89-0655A8E75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174" y="3611880"/>
            <a:ext cx="4794006" cy="314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246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57236-0093-4F64-BC0F-857BEA65E292}"/>
              </a:ext>
            </a:extLst>
          </p:cNvPr>
          <p:cNvSpPr>
            <a:spLocks noGrp="1"/>
          </p:cNvSpPr>
          <p:nvPr>
            <p:ph type="title"/>
          </p:nvPr>
        </p:nvSpPr>
        <p:spPr>
          <a:xfrm>
            <a:off x="677334" y="294640"/>
            <a:ext cx="8596668" cy="751840"/>
          </a:xfrm>
        </p:spPr>
        <p:txBody>
          <a:bodyPr/>
          <a:lstStyle/>
          <a:p>
            <a:r>
              <a:rPr lang="en-US" dirty="0">
                <a:solidFill>
                  <a:schemeClr val="tx1"/>
                </a:solidFill>
              </a:rPr>
              <a:t>SCREENSHOTS OF CREATION:</a:t>
            </a:r>
            <a:endParaRPr lang="en-IN" dirty="0">
              <a:solidFill>
                <a:schemeClr val="tx1"/>
              </a:solidFill>
            </a:endParaRPr>
          </a:p>
        </p:txBody>
      </p:sp>
      <p:sp>
        <p:nvSpPr>
          <p:cNvPr id="5" name="TextBox 4">
            <a:extLst>
              <a:ext uri="{FF2B5EF4-FFF2-40B4-BE49-F238E27FC236}">
                <a16:creationId xmlns:a16="http://schemas.microsoft.com/office/drawing/2014/main" id="{3068C2EA-1871-48C1-AB27-4D9A99E7BD0E}"/>
              </a:ext>
            </a:extLst>
          </p:cNvPr>
          <p:cNvSpPr txBox="1"/>
          <p:nvPr/>
        </p:nvSpPr>
        <p:spPr>
          <a:xfrm>
            <a:off x="1206308" y="1117600"/>
            <a:ext cx="8435532" cy="369332"/>
          </a:xfrm>
          <a:prstGeom prst="rect">
            <a:avLst/>
          </a:prstGeom>
          <a:noFill/>
        </p:spPr>
        <p:txBody>
          <a:bodyPr wrap="square" rtlCol="0">
            <a:spAutoFit/>
          </a:bodyPr>
          <a:lstStyle/>
          <a:p>
            <a:pPr lvl="0"/>
            <a:r>
              <a:rPr lang="en-IN" dirty="0"/>
              <a:t>In management console open amazon </a:t>
            </a:r>
            <a:r>
              <a:rPr lang="en-IN" dirty="0" err="1"/>
              <a:t>lex</a:t>
            </a:r>
            <a:r>
              <a:rPr lang="en-IN" dirty="0"/>
              <a:t> and click on create a </a:t>
            </a:r>
            <a:r>
              <a:rPr lang="en-IN" dirty="0" err="1"/>
              <a:t>bot</a:t>
            </a:r>
            <a:r>
              <a:rPr lang="en-IN" dirty="0" err="1">
                <a:sym typeface="Wingdings" panose="05000000000000000000" pitchFamily="2" charset="2"/>
              </a:rPr>
              <a:t></a:t>
            </a:r>
            <a:r>
              <a:rPr lang="en-IN" dirty="0" err="1"/>
              <a:t>custom</a:t>
            </a:r>
            <a:r>
              <a:rPr lang="en-IN" dirty="0"/>
              <a:t> bot</a:t>
            </a:r>
          </a:p>
        </p:txBody>
      </p:sp>
      <p:pic>
        <p:nvPicPr>
          <p:cNvPr id="6" name="Picture 5">
            <a:extLst>
              <a:ext uri="{FF2B5EF4-FFF2-40B4-BE49-F238E27FC236}">
                <a16:creationId xmlns:a16="http://schemas.microsoft.com/office/drawing/2014/main" id="{F8D29C0E-9221-4B9F-AE9A-E96DA952A34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06308" y="1558052"/>
            <a:ext cx="9360092" cy="5005308"/>
          </a:xfrm>
          <a:prstGeom prst="rect">
            <a:avLst/>
          </a:prstGeom>
        </p:spPr>
      </p:pic>
    </p:spTree>
    <p:extLst>
      <p:ext uri="{BB962C8B-B14F-4D97-AF65-F5344CB8AC3E}">
        <p14:creationId xmlns:p14="http://schemas.microsoft.com/office/powerpoint/2010/main" val="976514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BCAA26-47A6-4897-B90F-892EAE5DA35F}"/>
              </a:ext>
            </a:extLst>
          </p:cNvPr>
          <p:cNvSpPr txBox="1"/>
          <p:nvPr/>
        </p:nvSpPr>
        <p:spPr>
          <a:xfrm>
            <a:off x="1219199" y="264159"/>
            <a:ext cx="14915246" cy="1061195"/>
          </a:xfrm>
          <a:prstGeom prst="rect">
            <a:avLst/>
          </a:prstGeom>
          <a:noFill/>
        </p:spPr>
        <p:txBody>
          <a:bodyPr wrap="square" rtlCol="0">
            <a:spAutoFit/>
          </a:bodyPr>
          <a:lstStyle/>
          <a:p>
            <a:endParaRPr lang="en-IN" dirty="0"/>
          </a:p>
        </p:txBody>
      </p:sp>
      <p:sp>
        <p:nvSpPr>
          <p:cNvPr id="3" name="Rectangle 2">
            <a:extLst>
              <a:ext uri="{FF2B5EF4-FFF2-40B4-BE49-F238E27FC236}">
                <a16:creationId xmlns:a16="http://schemas.microsoft.com/office/drawing/2014/main" id="{BEF179BE-93E0-4A36-ADDA-0FF4F1B9AC8B}"/>
              </a:ext>
            </a:extLst>
          </p:cNvPr>
          <p:cNvSpPr>
            <a:spLocks noChangeArrowheads="1"/>
          </p:cNvSpPr>
          <p:nvPr/>
        </p:nvSpPr>
        <p:spPr bwMode="auto">
          <a:xfrm>
            <a:off x="772159" y="0"/>
            <a:ext cx="18980165" cy="746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800" b="0" i="0" u="none" strike="noStrike" cap="none" normalizeH="0" baseline="0">
              <a:ln>
                <a:noFill/>
              </a:ln>
              <a:solidFill>
                <a:schemeClr val="tx1"/>
              </a:solidFill>
              <a:effectLst/>
              <a:latin typeface="Arial" panose="020B0604020202020204" pitchFamily="34" charset="0"/>
            </a:endParaRPr>
          </a:p>
        </p:txBody>
      </p:sp>
      <p:pic>
        <p:nvPicPr>
          <p:cNvPr id="6145" name="Picture 3" descr="A screenshot of a computer&#10;&#10;Description automatically generated">
            <a:extLst>
              <a:ext uri="{FF2B5EF4-FFF2-40B4-BE49-F238E27FC236}">
                <a16:creationId xmlns:a16="http://schemas.microsoft.com/office/drawing/2014/main" id="{95836FEF-B22A-4A0C-98EE-940ADB82E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120" y="746152"/>
            <a:ext cx="9855200" cy="5543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36C619E-5DDB-488E-B179-542001CA625B}"/>
              </a:ext>
            </a:extLst>
          </p:cNvPr>
          <p:cNvSpPr>
            <a:spLocks noChangeArrowheads="1"/>
          </p:cNvSpPr>
          <p:nvPr/>
        </p:nvSpPr>
        <p:spPr bwMode="auto">
          <a:xfrm>
            <a:off x="1229359" y="349253"/>
            <a:ext cx="18980165" cy="26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100" b="0" i="0" u="none" strike="noStrike" cap="none" normalizeH="0" baseline="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Click on create intent and give a unique name to the intent. Add sample greeting inputs given by the user. </a:t>
            </a:r>
            <a:endParaRPr kumimoji="0" lang="en-US" altLang="ja-JP"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8776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F5740DF-3063-4263-886F-AD50978524F6}"/>
              </a:ext>
            </a:extLst>
          </p:cNvPr>
          <p:cNvSpPr>
            <a:spLocks noChangeArrowheads="1"/>
          </p:cNvSpPr>
          <p:nvPr/>
        </p:nvSpPr>
        <p:spPr bwMode="auto">
          <a:xfrm>
            <a:off x="447040" y="0"/>
            <a:ext cx="18596708" cy="54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800" b="0" i="0" u="none" strike="noStrike" cap="none" normalizeH="0" baseline="0">
              <a:ln>
                <a:noFill/>
              </a:ln>
              <a:solidFill>
                <a:schemeClr val="tx1"/>
              </a:solidFill>
              <a:effectLst/>
              <a:latin typeface="Arial" panose="020B0604020202020204" pitchFamily="34" charset="0"/>
            </a:endParaRPr>
          </a:p>
        </p:txBody>
      </p:sp>
      <p:pic>
        <p:nvPicPr>
          <p:cNvPr id="8193" name="Picture 4">
            <a:extLst>
              <a:ext uri="{FF2B5EF4-FFF2-40B4-BE49-F238E27FC236}">
                <a16:creationId xmlns:a16="http://schemas.microsoft.com/office/drawing/2014/main" id="{6356C27A-EC27-47CC-851B-E22B48417B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704" y="779478"/>
            <a:ext cx="9065895" cy="50995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09DE9EF-29B8-4237-812C-6ADCE8DA0817}"/>
              </a:ext>
            </a:extLst>
          </p:cNvPr>
          <p:cNvSpPr>
            <a:spLocks noChangeArrowheads="1"/>
          </p:cNvSpPr>
          <p:nvPr/>
        </p:nvSpPr>
        <p:spPr bwMode="auto">
          <a:xfrm>
            <a:off x="447040" y="95339"/>
            <a:ext cx="1905390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We can give the reply to the user using lambda or directly using amazon </a:t>
            </a:r>
            <a:r>
              <a:rPr kumimoji="0" lang="en-US" altLang="ja-JP" sz="1400" b="0" i="0" u="none" strike="noStrike" cap="none" normalizeH="0" baseline="0" dirty="0" err="1">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lex</a:t>
            </a:r>
            <a:r>
              <a:rPr kumimoji="0" lang="en-US" altLang="ja-JP" sz="14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 In response, click on add message 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400" b="0" i="0" u="none" strike="noStrike" cap="none" normalizeH="0" baseline="0" dirty="0">
                <a:ln>
                  <a:noFill/>
                </a:ln>
                <a:solidFill>
                  <a:schemeClr val="tx1"/>
                </a:solidFill>
                <a:effectLst/>
                <a:latin typeface="Calibri" panose="020F0502020204030204" pitchFamily="34" charset="0"/>
                <a:ea typeface="MS Mincho" panose="02020609040205080304" pitchFamily="49" charset="-128"/>
                <a:cs typeface="Times New Roman" panose="02020603050405020304" pitchFamily="18" charset="0"/>
              </a:rPr>
              <a:t>type the response given by the bot.</a:t>
            </a:r>
            <a:endParaRPr kumimoji="0" lang="en-US" altLang="ja-JP"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7C7EEBF4-39A7-42B7-AACE-6AFD2149822B}"/>
              </a:ext>
            </a:extLst>
          </p:cNvPr>
          <p:cNvSpPr/>
          <p:nvPr/>
        </p:nvSpPr>
        <p:spPr>
          <a:xfrm>
            <a:off x="525144" y="5894284"/>
            <a:ext cx="8869680" cy="710707"/>
          </a:xfrm>
          <a:prstGeom prst="rect">
            <a:avLst/>
          </a:prstGeom>
        </p:spPr>
        <p:txBody>
          <a:bodyPr wrap="square">
            <a:spAutoFit/>
          </a:bodyPr>
          <a:lstStyle/>
          <a:p>
            <a:pPr lvl="0">
              <a:lnSpc>
                <a:spcPct val="115000"/>
              </a:lnSpc>
              <a:spcAft>
                <a:spcPts val="1000"/>
              </a:spcAft>
            </a:pPr>
            <a:r>
              <a:rPr lang="en-IN" dirty="0">
                <a:latin typeface="Calibri" panose="020F0502020204030204" pitchFamily="34" charset="0"/>
                <a:ea typeface="MS Mincho" panose="02020609040205080304" pitchFamily="49" charset="-128"/>
                <a:cs typeface="Times New Roman" panose="02020603050405020304" pitchFamily="18" charset="0"/>
              </a:rPr>
              <a:t>Click on save intent and then click on Build. You can test the responses of the bot using Test </a:t>
            </a:r>
            <a:r>
              <a:rPr lang="en-IN" dirty="0" err="1">
                <a:latin typeface="Calibri" panose="020F0502020204030204" pitchFamily="34" charset="0"/>
                <a:ea typeface="MS Mincho" panose="02020609040205080304" pitchFamily="49" charset="-128"/>
                <a:cs typeface="Times New Roman" panose="02020603050405020304" pitchFamily="18" charset="0"/>
              </a:rPr>
              <a:t>ChatBot</a:t>
            </a:r>
            <a:r>
              <a:rPr lang="en-IN" dirty="0">
                <a:latin typeface="Calibri" panose="020F0502020204030204" pitchFamily="34" charset="0"/>
                <a:ea typeface="MS Mincho" panose="02020609040205080304" pitchFamily="49" charset="-128"/>
                <a:cs typeface="Times New Roman" panose="02020603050405020304" pitchFamily="18" charset="0"/>
              </a:rPr>
              <a:t> in the right panel.</a:t>
            </a:r>
          </a:p>
        </p:txBody>
      </p:sp>
    </p:spTree>
    <p:extLst>
      <p:ext uri="{BB962C8B-B14F-4D97-AF65-F5344CB8AC3E}">
        <p14:creationId xmlns:p14="http://schemas.microsoft.com/office/powerpoint/2010/main" val="331546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524A01-5F01-43E8-80DA-CBD9E0603589}"/>
              </a:ext>
            </a:extLst>
          </p:cNvPr>
          <p:cNvSpPr/>
          <p:nvPr/>
        </p:nvSpPr>
        <p:spPr>
          <a:xfrm>
            <a:off x="1005840" y="417175"/>
            <a:ext cx="8636000" cy="646331"/>
          </a:xfrm>
          <a:prstGeom prst="rect">
            <a:avLst/>
          </a:prstGeom>
        </p:spPr>
        <p:txBody>
          <a:bodyPr wrap="square">
            <a:spAutoFit/>
          </a:bodyPr>
          <a:lstStyle/>
          <a:p>
            <a:r>
              <a:rPr lang="en-IN" dirty="0">
                <a:latin typeface="Calibri" panose="020F0502020204030204" pitchFamily="34" charset="0"/>
                <a:ea typeface="MS Mincho" panose="02020609040205080304" pitchFamily="49" charset="-128"/>
                <a:cs typeface="Times New Roman" panose="02020603050405020304" pitchFamily="18" charset="0"/>
              </a:rPr>
              <a:t>Similarly, we need to create other intents like </a:t>
            </a:r>
            <a:r>
              <a:rPr lang="en-IN" dirty="0" err="1">
                <a:latin typeface="Calibri" panose="020F0502020204030204" pitchFamily="34" charset="0"/>
                <a:ea typeface="MS Mincho" panose="02020609040205080304" pitchFamily="49" charset="-128"/>
                <a:cs typeface="Times New Roman" panose="02020603050405020304" pitchFamily="18" charset="0"/>
              </a:rPr>
              <a:t>ReservationIntent</a:t>
            </a:r>
            <a:r>
              <a:rPr lang="en-IN" dirty="0">
                <a:latin typeface="Calibri" panose="020F0502020204030204" pitchFamily="34" charset="0"/>
                <a:ea typeface="MS Mincho" panose="02020609040205080304" pitchFamily="49" charset="-128"/>
                <a:cs typeface="Times New Roman" panose="02020603050405020304" pitchFamily="18" charset="0"/>
              </a:rPr>
              <a:t>, </a:t>
            </a:r>
            <a:r>
              <a:rPr lang="en-IN" dirty="0" err="1">
                <a:latin typeface="Calibri" panose="020F0502020204030204" pitchFamily="34" charset="0"/>
                <a:ea typeface="MS Mincho" panose="02020609040205080304" pitchFamily="49" charset="-128"/>
                <a:cs typeface="Times New Roman" panose="02020603050405020304" pitchFamily="18" charset="0"/>
              </a:rPr>
              <a:t>ConfirmationIntent</a:t>
            </a:r>
            <a:r>
              <a:rPr lang="en-IN" dirty="0">
                <a:latin typeface="Calibri" panose="020F0502020204030204" pitchFamily="34" charset="0"/>
                <a:ea typeface="MS Mincho" panose="02020609040205080304" pitchFamily="49" charset="-128"/>
                <a:cs typeface="Times New Roman" panose="02020603050405020304" pitchFamily="18" charset="0"/>
              </a:rPr>
              <a:t>, </a:t>
            </a:r>
            <a:r>
              <a:rPr lang="en-IN" dirty="0" err="1">
                <a:latin typeface="Calibri" panose="020F0502020204030204" pitchFamily="34" charset="0"/>
                <a:ea typeface="MS Mincho" panose="02020609040205080304" pitchFamily="49" charset="-128"/>
                <a:cs typeface="Times New Roman" panose="02020603050405020304" pitchFamily="18" charset="0"/>
              </a:rPr>
              <a:t>ConclusionIntent</a:t>
            </a:r>
            <a:r>
              <a:rPr lang="en-IN" dirty="0">
                <a:latin typeface="Calibri" panose="020F0502020204030204" pitchFamily="34" charset="0"/>
                <a:ea typeface="MS Mincho" panose="02020609040205080304" pitchFamily="49" charset="-128"/>
                <a:cs typeface="Times New Roman" panose="02020603050405020304" pitchFamily="18" charset="0"/>
              </a:rPr>
              <a:t> and many more</a:t>
            </a:r>
            <a:endParaRPr lang="en-IN" dirty="0"/>
          </a:p>
        </p:txBody>
      </p:sp>
      <p:pic>
        <p:nvPicPr>
          <p:cNvPr id="3" name="Picture 2">
            <a:extLst>
              <a:ext uri="{FF2B5EF4-FFF2-40B4-BE49-F238E27FC236}">
                <a16:creationId xmlns:a16="http://schemas.microsoft.com/office/drawing/2014/main" id="{8D04025C-9324-47C7-ADF4-74583CD3AF9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05280" y="1063506"/>
            <a:ext cx="9265920" cy="5638185"/>
          </a:xfrm>
          <a:prstGeom prst="rect">
            <a:avLst/>
          </a:prstGeom>
        </p:spPr>
      </p:pic>
    </p:spTree>
    <p:extLst>
      <p:ext uri="{BB962C8B-B14F-4D97-AF65-F5344CB8AC3E}">
        <p14:creationId xmlns:p14="http://schemas.microsoft.com/office/powerpoint/2010/main" val="35825764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43</TotalTime>
  <Words>457</Words>
  <Application>Microsoft Office PowerPoint</Application>
  <PresentationFormat>Widescreen</PresentationFormat>
  <Paragraphs>30</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Integral</vt:lpstr>
      <vt:lpstr> CLOUD Serverless COmputing</vt:lpstr>
      <vt:lpstr>Build a serverless chatbot (voice and text) with Amazon Lex and integrate with Facebook </vt:lpstr>
      <vt:lpstr>WHAT IS AMAZON LEX?</vt:lpstr>
      <vt:lpstr>PowerPoint Presentation</vt:lpstr>
      <vt:lpstr>STEPS TO BUILD A CHATBOT USING AMAZON LEX</vt:lpstr>
      <vt:lpstr>SCREENSHOTS OF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SOLUTIONS  ARCHITECTING  ON CLOUD</dc:title>
  <dc:creator>ANNAPUREDDY   PRIYANKA</dc:creator>
  <cp:lastModifiedBy>ANNAPUREDDY   PRIYANKA</cp:lastModifiedBy>
  <cp:revision>11</cp:revision>
  <dcterms:created xsi:type="dcterms:W3CDTF">2022-11-27T15:35:35Z</dcterms:created>
  <dcterms:modified xsi:type="dcterms:W3CDTF">2023-04-18T08:14:09Z</dcterms:modified>
</cp:coreProperties>
</file>